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6" r:id="rId10"/>
    <p:sldId id="265" r:id="rId11"/>
    <p:sldId id="264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54" autoAdjust="0"/>
  </p:normalViewPr>
  <p:slideViewPr>
    <p:cSldViewPr>
      <p:cViewPr>
        <p:scale>
          <a:sx n="50" d="100"/>
          <a:sy n="50" d="100"/>
        </p:scale>
        <p:origin x="-3388" y="-1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4200C-D81A-4C84-A61B-ACC82677562B}" type="datetimeFigureOut">
              <a:rPr lang="zh-CN" altLang="en-US" smtClean="0"/>
              <a:t>2018/5/22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E6832-BB28-4819-954F-3A5992F4EC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23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ACD1-DB9B-4086-9EAB-EA8257BC15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24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E6832-BB28-4819-954F-3A5992F4ECE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91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ACD1-DB9B-4086-9EAB-EA8257BC157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950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E6832-BB28-4819-954F-3A5992F4ECE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44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E6832-BB28-4819-954F-3A5992F4ECE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377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95" y="2130425"/>
            <a:ext cx="8944165" cy="1470025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Do discharge-recharge processes responsible for the MJO onset and propagation during DYNAMO?</a:t>
            </a:r>
            <a:endParaRPr lang="zh-CN" altLang="en-US" sz="3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Xingchao Chen and Fuqing Zhang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E:\EnKF_meeting\adaptlogo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0612"/>
            <a:ext cx="217541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EnKF_meeting\PS-HOR-RGB-2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65" y="109900"/>
            <a:ext cx="31471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MJO_INIT\pic\U850_homo_MJO_0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18435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7104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MJO-filtered zonal wind at 200 and 850 hPa</a:t>
            </a:r>
            <a:endParaRPr lang="zh-CN" alt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683404"/>
            <a:ext cx="115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CNTL</a:t>
            </a:r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683404"/>
            <a:ext cx="115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DRY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9266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7104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RH</a:t>
            </a:r>
            <a:endParaRPr lang="zh-CN" alt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43" y="1052736"/>
            <a:ext cx="7488666" cy="498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9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693279"/>
            <a:ext cx="7097796" cy="590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683404"/>
            <a:ext cx="150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CNTL-</a:t>
            </a:r>
            <a:r>
              <a:rPr lang="en-US" altLang="zh-CN" b="1" dirty="0" err="1" smtClean="0"/>
              <a:t>noMJO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683404"/>
            <a:ext cx="137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DRY-</a:t>
            </a:r>
            <a:r>
              <a:rPr lang="en-US" altLang="zh-CN" b="1" dirty="0" err="1" smtClean="0"/>
              <a:t>noMJO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7104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Precipitation</a:t>
            </a:r>
            <a:endParaRPr lang="zh-CN" altLang="en-US" sz="2800" b="1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2123728" y="4581128"/>
            <a:ext cx="504056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9" y="693279"/>
            <a:ext cx="7097794" cy="590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7104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z</a:t>
            </a:r>
            <a:r>
              <a:rPr lang="en-US" altLang="zh-CN" sz="2800" b="1" dirty="0" smtClean="0"/>
              <a:t>onal wind at 850 hPa</a:t>
            </a:r>
            <a:endParaRPr lang="zh-CN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83404"/>
            <a:ext cx="150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CNTL-</a:t>
            </a:r>
            <a:r>
              <a:rPr lang="en-US" altLang="zh-CN" b="1" dirty="0" err="1" smtClean="0"/>
              <a:t>noMJO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683404"/>
            <a:ext cx="137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DRY-</a:t>
            </a:r>
            <a:r>
              <a:rPr lang="en-US" altLang="zh-CN" b="1" dirty="0" err="1" smtClean="0"/>
              <a:t>noMJO</a:t>
            </a:r>
            <a:endParaRPr lang="zh-CN" altLang="en-US" b="1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2123728" y="4581128"/>
            <a:ext cx="504056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58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7104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RH</a:t>
            </a:r>
            <a:endParaRPr lang="zh-CN" alt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43" y="1052736"/>
            <a:ext cx="7488666" cy="498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2915816" y="1268760"/>
            <a:ext cx="0" cy="396044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5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78497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Conclusions</a:t>
            </a:r>
            <a:r>
              <a:rPr lang="zh-CN" altLang="en-US" sz="2800" b="1" dirty="0" smtClean="0"/>
              <a:t>：</a:t>
            </a:r>
            <a:endParaRPr lang="en-US" altLang="zh-CN" sz="2800" b="1" dirty="0" smtClean="0"/>
          </a:p>
          <a:p>
            <a:endParaRPr lang="en-US" altLang="zh-CN" sz="2800" b="1" dirty="0"/>
          </a:p>
          <a:p>
            <a:pPr marL="514350" indent="-514350" algn="just">
              <a:buAutoNum type="arabicPeriod"/>
            </a:pPr>
            <a:r>
              <a:rPr lang="en-US" altLang="zh-CN" sz="2400" dirty="0" smtClean="0"/>
              <a:t>The propagation and convective initiation of the October MJO are not closely related to </a:t>
            </a:r>
            <a:r>
              <a:rPr lang="en-US" altLang="zh-CN" sz="2400" dirty="0"/>
              <a:t>the “pre-conditioning” or the cumulus moistening </a:t>
            </a:r>
            <a:r>
              <a:rPr lang="en-US" altLang="zh-CN" sz="2400" dirty="0" smtClean="0"/>
              <a:t>processes</a:t>
            </a:r>
            <a:endParaRPr lang="en-US" altLang="zh-CN" sz="2400" dirty="0"/>
          </a:p>
          <a:p>
            <a:pPr marL="514350" indent="-514350" algn="just">
              <a:buAutoNum type="arabicPeriod"/>
            </a:pPr>
            <a:endParaRPr lang="en-US" altLang="zh-CN" sz="2400" dirty="0" smtClean="0"/>
          </a:p>
          <a:p>
            <a:pPr marL="514350" indent="-514350" algn="just">
              <a:buAutoNum type="arabicPeriod"/>
            </a:pPr>
            <a:r>
              <a:rPr lang="en-US" altLang="zh-CN" sz="2400" dirty="0" smtClean="0"/>
              <a:t>The sensitivity experiments show that </a:t>
            </a:r>
            <a:r>
              <a:rPr lang="en-US" altLang="zh-CN" sz="2400" dirty="0"/>
              <a:t>the </a:t>
            </a:r>
            <a:r>
              <a:rPr lang="en-US" altLang="zh-CN" sz="2400" dirty="0" smtClean="0"/>
              <a:t>circumnavigating dry mode of the MJO </a:t>
            </a:r>
            <a:r>
              <a:rPr lang="en-US" altLang="zh-CN" sz="2400" dirty="0" smtClean="0"/>
              <a:t>is </a:t>
            </a:r>
            <a:r>
              <a:rPr lang="en-US" altLang="zh-CN" sz="2400" dirty="0" smtClean="0"/>
              <a:t>the main controller of </a:t>
            </a:r>
            <a:r>
              <a:rPr lang="en-US" altLang="zh-CN" sz="2400" dirty="0" smtClean="0"/>
              <a:t>MJO </a:t>
            </a:r>
            <a:r>
              <a:rPr lang="en-US" altLang="zh-CN" sz="2400" dirty="0" smtClean="0"/>
              <a:t>onset</a:t>
            </a:r>
            <a:endParaRPr lang="en-US" altLang="zh-CN" sz="2400" dirty="0" smtClean="0"/>
          </a:p>
          <a:p>
            <a:pPr marL="514350" indent="-514350" algn="just">
              <a:buAutoNum type="arabicPeriod"/>
            </a:pPr>
            <a:endParaRPr lang="en-US" altLang="zh-CN" sz="2400" dirty="0"/>
          </a:p>
          <a:p>
            <a:pPr marL="514350" indent="-514350" algn="just">
              <a:buAutoNum type="arabicPeriod"/>
            </a:pP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3778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ERA_overturning\pic\figures\isentropic_streamfunction_multisc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4"/>
            <a:ext cx="5976664" cy="651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3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ERA_overturning\pic\figures\Fig-2D-deep_cov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1" y="1196752"/>
            <a:ext cx="8692729" cy="434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4446" y="1484784"/>
            <a:ext cx="553998" cy="10081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b="1" dirty="0" smtClean="0"/>
              <a:t>OLR</a:t>
            </a:r>
            <a:endParaRPr lang="zh-CN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52" y="2636912"/>
            <a:ext cx="553998" cy="10081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b="1" dirty="0" smtClean="0"/>
              <a:t>ERAI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52" y="3933056"/>
            <a:ext cx="553998" cy="10081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b="1" dirty="0" smtClean="0"/>
              <a:t>ERA5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334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477" y="0"/>
            <a:ext cx="3210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dirty="0" smtClean="0"/>
              <a:t>Madden </a:t>
            </a:r>
            <a:r>
              <a:rPr lang="en-US" altLang="zh-CN" dirty="0"/>
              <a:t>Julian Oscillation (MJO)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5038144"/>
            <a:ext cx="91085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 smtClean="0"/>
              <a:t>1. The MJO is </a:t>
            </a:r>
            <a:r>
              <a:rPr lang="en-US" altLang="zh-CN" sz="2000" dirty="0"/>
              <a:t>characterized by an eastward progression of large regions of both enhanced and suppressed tropical rainfall, observed mainly over the Indian and Pacific Ocean</a:t>
            </a:r>
            <a:r>
              <a:rPr lang="en-US" altLang="zh-CN" sz="2000" dirty="0" smtClean="0"/>
              <a:t>.</a:t>
            </a:r>
          </a:p>
          <a:p>
            <a:pPr algn="just"/>
            <a:r>
              <a:rPr lang="en-US" altLang="zh-CN" sz="2000" dirty="0" smtClean="0"/>
              <a:t>2. The MJO moves </a:t>
            </a:r>
            <a:r>
              <a:rPr lang="en-US" altLang="zh-CN" sz="2000" dirty="0"/>
              <a:t>eastward at between 4 m/s </a:t>
            </a:r>
            <a:r>
              <a:rPr lang="en-US" altLang="zh-CN" sz="2000" dirty="0" smtClean="0"/>
              <a:t>and </a:t>
            </a:r>
            <a:r>
              <a:rPr lang="en-US" altLang="zh-CN" sz="2000" dirty="0"/>
              <a:t>8 m/s </a:t>
            </a:r>
            <a:r>
              <a:rPr lang="en-US" altLang="zh-CN" sz="2000" dirty="0" smtClean="0"/>
              <a:t>across </a:t>
            </a:r>
            <a:r>
              <a:rPr lang="en-US" altLang="zh-CN" sz="2000" dirty="0"/>
              <a:t>the tropics, crossing the Earth's tropics in </a:t>
            </a:r>
            <a:r>
              <a:rPr lang="en-US" altLang="zh-CN" sz="2000" dirty="0" smtClean="0"/>
              <a:t>20 </a:t>
            </a:r>
            <a:r>
              <a:rPr lang="en-US" altLang="zh-CN" sz="2000" dirty="0"/>
              <a:t>to </a:t>
            </a:r>
            <a:r>
              <a:rPr lang="en-US" altLang="zh-CN" sz="2000" dirty="0" smtClean="0"/>
              <a:t>100 </a:t>
            </a:r>
            <a:r>
              <a:rPr lang="en-US" altLang="zh-CN" sz="2000" dirty="0"/>
              <a:t>days</a:t>
            </a:r>
            <a:endParaRPr lang="zh-CN" altLang="en-US" sz="2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48915" r="20770" b="140"/>
          <a:stretch/>
        </p:blipFill>
        <p:spPr bwMode="auto">
          <a:xfrm>
            <a:off x="4499993" y="548680"/>
            <a:ext cx="4608512" cy="414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" r="20771" b="51327"/>
          <a:stretch/>
        </p:blipFill>
        <p:spPr bwMode="auto">
          <a:xfrm>
            <a:off x="18261" y="379696"/>
            <a:ext cx="4535991" cy="396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6076" y="4581128"/>
            <a:ext cx="729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Composite  OLR   (1979-2004 November-May)       </a:t>
            </a:r>
            <a:r>
              <a:rPr lang="en-US" altLang="zh-CN" dirty="0" err="1" smtClean="0"/>
              <a:t>Gottschalck</a:t>
            </a:r>
            <a:r>
              <a:rPr lang="en-US" altLang="zh-CN" dirty="0" smtClean="0"/>
              <a:t> et al.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15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552737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Hypotheses explaining the mechanisms through </a:t>
            </a:r>
            <a:r>
              <a:rPr lang="en-US" altLang="zh-CN" sz="2000" dirty="0" smtClean="0"/>
              <a:t>which the onset and </a:t>
            </a:r>
            <a:r>
              <a:rPr lang="en-US" altLang="zh-CN" sz="2000" dirty="0" err="1" smtClean="0"/>
              <a:t>propogation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of convection occurs over the Indian Ocean </a:t>
            </a:r>
            <a:r>
              <a:rPr lang="en-US" altLang="zh-CN" sz="2000" dirty="0" smtClean="0"/>
              <a:t>include:</a:t>
            </a:r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pPr marL="457200" indent="-457200" algn="just">
              <a:buAutoNum type="arabicParenBoth"/>
            </a:pPr>
            <a:r>
              <a:rPr lang="en-US" altLang="zh-CN" sz="2000" b="1" dirty="0" smtClean="0"/>
              <a:t>Circumnavigating theory</a:t>
            </a:r>
            <a:r>
              <a:rPr lang="en-US" altLang="zh-CN" sz="2000" dirty="0" smtClean="0"/>
              <a:t>: circumnavigating upper </a:t>
            </a:r>
            <a:r>
              <a:rPr lang="en-US" altLang="zh-CN" sz="2000" dirty="0"/>
              <a:t>tropospheric velocity potential and zonal wind </a:t>
            </a:r>
            <a:r>
              <a:rPr lang="en-US" altLang="zh-CN" sz="2000" dirty="0" smtClean="0"/>
              <a:t>anomalies occurring </a:t>
            </a:r>
            <a:r>
              <a:rPr lang="en-US" altLang="zh-CN" sz="2000" dirty="0"/>
              <a:t>as a Kelvin wave response to a previous </a:t>
            </a:r>
            <a:r>
              <a:rPr lang="en-US" altLang="zh-CN" sz="2000" dirty="0" smtClean="0"/>
              <a:t>MJO may </a:t>
            </a:r>
            <a:r>
              <a:rPr lang="en-US" altLang="zh-CN" sz="2000" dirty="0"/>
              <a:t>trigger the next </a:t>
            </a:r>
            <a:r>
              <a:rPr lang="en-US" altLang="zh-CN" sz="2000" dirty="0" smtClean="0"/>
              <a:t>MJO (e.g., Knutson and </a:t>
            </a:r>
            <a:r>
              <a:rPr lang="en-US" altLang="zh-CN" sz="2000" dirty="0" err="1" smtClean="0"/>
              <a:t>Weickmann</a:t>
            </a:r>
            <a:r>
              <a:rPr lang="en-US" altLang="zh-CN" sz="2000" dirty="0" smtClean="0"/>
              <a:t>, 1987)</a:t>
            </a:r>
          </a:p>
          <a:p>
            <a:pPr marL="457200" indent="-457200" algn="just">
              <a:buAutoNum type="arabicParenBoth"/>
            </a:pPr>
            <a:endParaRPr lang="en-US" altLang="zh-CN" sz="2000" dirty="0" smtClean="0"/>
          </a:p>
          <a:p>
            <a:pPr marL="457200" indent="-457200" algn="just">
              <a:buAutoNum type="arabicParenBoth"/>
            </a:pPr>
            <a:r>
              <a:rPr lang="en-US" altLang="zh-CN" sz="2000" b="1" dirty="0" smtClean="0"/>
              <a:t>Discharge-recharge theory: </a:t>
            </a:r>
            <a:r>
              <a:rPr lang="en-US" altLang="zh-CN" sz="2000" dirty="0" smtClean="0"/>
              <a:t>humidity gradually increase in the lower to middle troposphere (cumulus clouds re-conditioning, 10 to 15 days prior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to MJO onset), and a new MJO cycle commences once the atmosphere becomes sufficiently unstable and moist to support deep convection again (e.g., Blade and Hartmann, 1993)</a:t>
            </a:r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b="1" dirty="0" smtClean="0"/>
              <a:t>(3)   Others like extra-tropical influences  </a:t>
            </a:r>
            <a:r>
              <a:rPr lang="en-US" altLang="zh-CN" sz="2000" dirty="0" smtClean="0"/>
              <a:t>(e.g., Ray and Li, 2013)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7252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4572000" cy="52322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/>
            <a:r>
              <a:rPr lang="en-US" altLang="zh-CN" dirty="0"/>
              <a:t>1.2 CINDY/DYNAMO Campaign</a:t>
            </a:r>
          </a:p>
          <a:p>
            <a:pPr algn="just"/>
            <a:endParaRPr lang="en-US" altLang="zh-CN" sz="10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2" y="290103"/>
            <a:ext cx="8213138" cy="615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483768" y="64424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http://</a:t>
            </a:r>
            <a:r>
              <a:rPr lang="en-US" altLang="zh-CN" dirty="0" smtClean="0"/>
              <a:t>catalog.eol.ucar.edu/dynamo/index.htm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715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60" y="18554"/>
            <a:ext cx="6118540" cy="629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63093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Powell and Houze, 2013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002140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Echo Top probability</a:t>
            </a:r>
            <a:endParaRPr lang="zh-CN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2608" y="3429000"/>
            <a:ext cx="180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Fractional difference of humidity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47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63000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Zhang et al., 2017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91276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2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r="14340" b="54518"/>
          <a:stretch/>
        </p:blipFill>
        <p:spPr bwMode="auto">
          <a:xfrm>
            <a:off x="2555775" y="4474043"/>
            <a:ext cx="4320481" cy="226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256876" y="188640"/>
            <a:ext cx="4774264" cy="4285403"/>
            <a:chOff x="1209360" y="260648"/>
            <a:chExt cx="6840760" cy="6085603"/>
          </a:xfrm>
        </p:grpSpPr>
        <p:pic>
          <p:nvPicPr>
            <p:cNvPr id="2050" name="Picture 2" descr="H:\MJO_INIT\pic\old\TRMM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360" y="260648"/>
              <a:ext cx="6840760" cy="6085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555776" y="260648"/>
              <a:ext cx="1656183" cy="52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/>
                <a:t>CNTL</a:t>
              </a:r>
              <a:endParaRPr lang="zh-CN" altLang="en-US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36096" y="260648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/>
                <a:t>TRMM</a:t>
              </a:r>
              <a:endParaRPr lang="zh-CN" altLang="en-US" b="1" dirty="0"/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2771800" y="3068960"/>
            <a:ext cx="3888432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822119" y="4689322"/>
            <a:ext cx="0" cy="190802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100214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Precipitation</a:t>
            </a:r>
            <a:endParaRPr lang="zh-CN" alt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526843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RH</a:t>
            </a:r>
            <a:endParaRPr lang="zh-CN" altLang="en-US" sz="2800" b="1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3347728" y="548680"/>
            <a:ext cx="0" cy="345638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462960" y="548680"/>
            <a:ext cx="0" cy="345638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4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MJO_INIT\pic\rainfal_homo_0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09779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2638" y="683404"/>
            <a:ext cx="115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CNTL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683404"/>
            <a:ext cx="115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DRY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7104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Precipitation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90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693279"/>
            <a:ext cx="7097796" cy="590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2638" y="683404"/>
            <a:ext cx="115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CNTL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683404"/>
            <a:ext cx="115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DRY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7104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z</a:t>
            </a:r>
            <a:r>
              <a:rPr lang="en-US" altLang="zh-CN" sz="2800" b="1" dirty="0" smtClean="0"/>
              <a:t>onal wind at 850 hPa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56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326</Words>
  <Application>Microsoft Office PowerPoint</Application>
  <PresentationFormat>全屏显示(4:3)</PresentationFormat>
  <Paragraphs>54</Paragraphs>
  <Slides>17</Slides>
  <Notes>5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Do discharge-recharge processes responsible for the MJO onset and propagation during DYNAMO?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discharge-recharge processes responsible for the MJO onset and propagation during DYNAMO?</dc:title>
  <dc:creator>MSI</dc:creator>
  <cp:lastModifiedBy>MSI</cp:lastModifiedBy>
  <cp:revision>37</cp:revision>
  <dcterms:created xsi:type="dcterms:W3CDTF">2018-05-18T15:29:32Z</dcterms:created>
  <dcterms:modified xsi:type="dcterms:W3CDTF">2018-05-23T01:03:26Z</dcterms:modified>
</cp:coreProperties>
</file>